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80294DE-2881-4E6D-B235-25DABC78922F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D35776-BD9D-4C95-A6B4-70B028AB6E3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08A4FE-A2B7-4B96-AACB-8E64EBBA567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5E0115-BEAD-4CE5-A4D0-4617C222802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E87F8A-CFC1-40D8-A6E5-79F8CFEC463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5F3F58-6581-49AF-B50E-3FAED30DFB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35D201-F88E-4C38-A574-CEE06BB2128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96CEE1-7753-446B-A8B3-4E5316B0B1A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550687-E87C-4D29-8FFC-3B247D0A0D9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C0FAEA-B057-4801-91BF-4B035CA2537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7C239E-8023-4996-B31A-2B66A85C3D4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819933-5756-475A-911B-CEBF7ED28D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A2D905-63AF-4D97-BE99-C9B7BA580B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007D6C-4290-40CC-89F6-20E98A57119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18256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63360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73152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18256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63360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28CF1D-9431-4BB7-A8D6-68962968C55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096920" y="1645920"/>
            <a:ext cx="12553920" cy="107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4179F6-FCEE-4161-A6C1-0301B1ECB3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8256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963360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73152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518256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963360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9211AC-B073-4A17-9EE3-9A45EE9B52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1096920" y="1645920"/>
            <a:ext cx="12553920" cy="107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18256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963360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73152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518256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963360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C38776-83AF-4950-B8EB-41079383B1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1096920" y="1645920"/>
            <a:ext cx="12553920" cy="107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8256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963360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73152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518256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963360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49B636-7D09-41E9-8986-85F338CBD4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333381-644F-44A5-9EF6-21081562A0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C7859E-EC2D-4E85-8792-9F3711B7A7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946348-046A-4D0E-9055-98F5ADB9D9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DB97B6-660A-4A8E-8972-CD1BF0D2B1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A1A885-EA42-47C9-A49C-E5F85BD04A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1096920" y="1645920"/>
            <a:ext cx="12553920" cy="107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7377E6-7A72-4570-A881-D46826AE93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AAB608-03F4-41B0-9CA1-970C37EDB9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CF65B5-CDBB-4D4C-9908-C9B3D9143D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949DCAC-7E99-41C7-9E2D-1612885E68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D4AF20-9D05-49D3-A1DC-26AD02106F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FEE750-7A74-43E4-9BD5-4299E168153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096920" y="1645920"/>
            <a:ext cx="12553920" cy="107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ADA6B9-1471-42E6-91C8-4EE9EB174C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518256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9633600" y="19256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73152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/>
          </p:nvPr>
        </p:nvSpPr>
        <p:spPr>
          <a:xfrm>
            <a:off x="518256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/>
          </p:nvPr>
        </p:nvSpPr>
        <p:spPr>
          <a:xfrm>
            <a:off x="9633600" y="4416840"/>
            <a:ext cx="42386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DA1637-446A-4BBE-8B52-0B457E6A82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2059AC-C02F-4DF1-A428-5F2B573E06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7476840" y="44168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B401AF-66F4-46E8-87A5-E341830A1A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7476840" y="1925640"/>
            <a:ext cx="642384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731520" y="4416840"/>
            <a:ext cx="13164120" cy="22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A055DB-7135-4EEC-B6D9-1DACC7D5D5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9"/>
          <p:cNvSpPr/>
          <p:nvPr/>
        </p:nvSpPr>
        <p:spPr>
          <a:xfrm>
            <a:off x="0" y="264600"/>
            <a:ext cx="14626800" cy="27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" name="Rectangle 6"/>
          <p:cNvSpPr/>
          <p:nvPr/>
        </p:nvSpPr>
        <p:spPr>
          <a:xfrm>
            <a:off x="0" y="0"/>
            <a:ext cx="14626800" cy="435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cxnSp>
        <p:nvCxnSpPr>
          <p:cNvPr id="2" name="Straight Connector 7"/>
          <p:cNvCxnSpPr/>
          <p:nvPr/>
        </p:nvCxnSpPr>
        <p:spPr>
          <a:xfrm>
            <a:off x="914400" y="3398400"/>
            <a:ext cx="10468080" cy="504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1"/>
          </p:nvPr>
        </p:nvSpPr>
        <p:spPr>
          <a:xfrm>
            <a:off x="5486040" y="21960"/>
            <a:ext cx="6580080" cy="39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 idx="2"/>
          </p:nvPr>
        </p:nvSpPr>
        <p:spPr>
          <a:xfrm>
            <a:off x="12191760" y="21960"/>
            <a:ext cx="1703160" cy="39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461C76BB-448E-4947-B601-AB46BE4AA3E9}" type="slidenum">
              <a:rPr b="1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dt" idx="3"/>
          </p:nvPr>
        </p:nvSpPr>
        <p:spPr>
          <a:xfrm>
            <a:off x="731160" y="21960"/>
            <a:ext cx="4628880" cy="39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6800" cy="822600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26800" cy="822600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000" cy="40788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6800" cy="8226000"/>
          </a:xfrm>
          <a:prstGeom prst="rect">
            <a:avLst/>
          </a:prstGeom>
          <a:ln w="0">
            <a:noFill/>
          </a:ln>
        </p:spPr>
      </p:pic>
      <p:sp>
        <p:nvSpPr>
          <p:cNvPr id="86" name="Shape 0"/>
          <p:cNvSpPr/>
          <p:nvPr/>
        </p:nvSpPr>
        <p:spPr>
          <a:xfrm>
            <a:off x="0" y="0"/>
            <a:ext cx="14626800" cy="822600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000" cy="40788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6800" cy="8226000"/>
          </a:xfrm>
          <a:prstGeom prst="rect">
            <a:avLst/>
          </a:prstGeom>
          <a:ln w="0">
            <a:noFill/>
          </a:ln>
        </p:spPr>
      </p:pic>
      <p:sp>
        <p:nvSpPr>
          <p:cNvPr id="127" name="Shape 0"/>
          <p:cNvSpPr/>
          <p:nvPr/>
        </p:nvSpPr>
        <p:spPr>
          <a:xfrm>
            <a:off x="0" y="0"/>
            <a:ext cx="14626800" cy="822600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000" cy="40788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9"/>
          <p:cNvSpPr/>
          <p:nvPr/>
        </p:nvSpPr>
        <p:spPr>
          <a:xfrm>
            <a:off x="0" y="264600"/>
            <a:ext cx="14626800" cy="27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68" name="Rectangle 6"/>
          <p:cNvSpPr/>
          <p:nvPr/>
        </p:nvSpPr>
        <p:spPr>
          <a:xfrm>
            <a:off x="0" y="0"/>
            <a:ext cx="14626800" cy="435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cxnSp>
        <p:nvCxnSpPr>
          <p:cNvPr id="169" name="Straight Connector 7"/>
          <p:cNvCxnSpPr/>
          <p:nvPr/>
        </p:nvCxnSpPr>
        <p:spPr>
          <a:xfrm>
            <a:off x="914400" y="3398400"/>
            <a:ext cx="10468080" cy="504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3920" cy="230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4120" cy="47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ftr" idx="4"/>
          </p:nvPr>
        </p:nvSpPr>
        <p:spPr>
          <a:xfrm>
            <a:off x="5486040" y="21960"/>
            <a:ext cx="6580080" cy="39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sldNum" idx="5"/>
          </p:nvPr>
        </p:nvSpPr>
        <p:spPr>
          <a:xfrm>
            <a:off x="12191760" y="21960"/>
            <a:ext cx="1703160" cy="39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1A6A7E7B-72DD-4497-A5B4-F44333F9BFB8}" type="slidenum">
              <a:rPr b="1" lang="en-US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dt" idx="6"/>
          </p:nvPr>
        </p:nvSpPr>
        <p:spPr>
          <a:xfrm>
            <a:off x="731160" y="21960"/>
            <a:ext cx="4628880" cy="39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8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37.xml"/><Relationship Id="rId10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8.png"/><Relationship Id="rId8" Type="http://schemas.openxmlformats.org/officeDocument/2006/relationships/image" Target="../media/image1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60000" y="2238120"/>
            <a:ext cx="10969200" cy="262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ts val="65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accent5">
                    <a:lumMod val="50000"/>
                  </a:schemeClr>
                </a:solidFill>
                <a:latin typeface="Tomorrow Semi Bold"/>
                <a:ea typeface="Tomorrow Semi Bold"/>
              </a:rPr>
              <a:t>Разработка мобильного приложения </a:t>
            </a:r>
            <a:br>
              <a:rPr sz="3200"/>
            </a:br>
            <a:r>
              <a:rPr b="0" lang="en-US" sz="3200" spc="-1" strike="noStrike">
                <a:solidFill>
                  <a:schemeClr val="accent5">
                    <a:lumMod val="50000"/>
                  </a:schemeClr>
                </a:solidFill>
                <a:latin typeface="Tomorrow Semi Bold"/>
                <a:ea typeface="Tomorrow Semi Bold"/>
              </a:rPr>
              <a:t>для определения мошеннических транзакций в банках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 13"/>
          <p:cNvSpPr/>
          <p:nvPr/>
        </p:nvSpPr>
        <p:spPr>
          <a:xfrm>
            <a:off x="1828440" y="402840"/>
            <a:ext cx="10969200" cy="118404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292934"/>
                </a:solidFill>
                <a:latin typeface="Times New Roman"/>
                <a:ea typeface="Verdana"/>
              </a:rPr>
              <a:t>РОСЖЕЛДОР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292934"/>
                </a:solidFill>
                <a:latin typeface="Times New Roman"/>
                <a:ea typeface="Verdana"/>
              </a:rPr>
              <a:t>ФЕДЕРАЛЬНОЕ ГОСУДАРСТВЕННОЕ БЮДЖЕТНОЕ ОБРАЗОВАТЕЛЬНОЕ УЧРЕЖДЕНИЕ ВЫСШЕГО ОБРАЗОВАНИЯ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292934"/>
                </a:solidFill>
                <a:latin typeface="Times New Roman"/>
                <a:ea typeface="Verdana"/>
              </a:rPr>
              <a:t>«СИБИРСКИЙ ГОСУДАРСТВЕННЫЙ УНИВЕРСИТЕТ ПУТЕЙ СООБЩЕНИЯ» 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292934"/>
                </a:solidFill>
                <a:latin typeface="Times New Roman"/>
                <a:ea typeface="Verdana"/>
              </a:rPr>
              <a:t>(СГУПС)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Picture 2" descr="факультет Бизнес-информатика"/>
          <p:cNvPicPr/>
          <p:nvPr/>
        </p:nvPicPr>
        <p:blipFill>
          <a:blip r:embed="rId1"/>
          <a:stretch/>
        </p:blipFill>
        <p:spPr>
          <a:xfrm>
            <a:off x="13160880" y="469440"/>
            <a:ext cx="1131480" cy="1131480"/>
          </a:xfrm>
          <a:prstGeom prst="rect">
            <a:avLst/>
          </a:prstGeom>
          <a:ln w="0">
            <a:noFill/>
          </a:ln>
        </p:spPr>
      </p:pic>
      <p:pic>
        <p:nvPicPr>
          <p:cNvPr id="220" name="Рисунок 2" descr=""/>
          <p:cNvPicPr/>
          <p:nvPr/>
        </p:nvPicPr>
        <p:blipFill>
          <a:blip r:embed="rId2"/>
          <a:stretch/>
        </p:blipFill>
        <p:spPr>
          <a:xfrm>
            <a:off x="61560" y="563040"/>
            <a:ext cx="1763640" cy="810720"/>
          </a:xfrm>
          <a:prstGeom prst="rect">
            <a:avLst/>
          </a:prstGeom>
          <a:ln w="0">
            <a:noFill/>
          </a:ln>
        </p:spPr>
      </p:pic>
      <p:sp>
        <p:nvSpPr>
          <p:cNvPr id="221" name="Title 3"/>
          <p:cNvSpPr/>
          <p:nvPr/>
        </p:nvSpPr>
        <p:spPr>
          <a:xfrm>
            <a:off x="2242080" y="7621560"/>
            <a:ext cx="1014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292934"/>
                </a:solidFill>
                <a:latin typeface="Book Antiqua"/>
                <a:ea typeface="Verdana"/>
              </a:rPr>
              <a:t>Новосибирск, 2025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itle 4"/>
          <p:cNvSpPr/>
          <p:nvPr/>
        </p:nvSpPr>
        <p:spPr>
          <a:xfrm>
            <a:off x="9935640" y="4475880"/>
            <a:ext cx="4193640" cy="286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Выполнил студент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группы БПИ-411  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Рязанов К. В. 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Научный руководитель:   к.т.н., доцент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В. Г. Кобылянский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 16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Демонстрирация рабочего продукта №2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 17"/>
          <p:cNvSpPr/>
          <p:nvPr/>
        </p:nvSpPr>
        <p:spPr>
          <a:xfrm>
            <a:off x="406440" y="1620000"/>
            <a:ext cx="11651760" cy="59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85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EC8DA38-0C6B-4199-9972-0EBB8D0969F6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522036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4320000" y="1440000"/>
            <a:ext cx="2519280" cy="503928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720000" y="1440000"/>
            <a:ext cx="2519280" cy="503928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4"/>
          <a:stretch/>
        </p:blipFill>
        <p:spPr>
          <a:xfrm>
            <a:off x="7740000" y="1440000"/>
            <a:ext cx="2519280" cy="503928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5"/>
          <a:stretch/>
        </p:blipFill>
        <p:spPr>
          <a:xfrm>
            <a:off x="3420000" y="3600000"/>
            <a:ext cx="883440" cy="88344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6"/>
          <a:stretch/>
        </p:blipFill>
        <p:spPr>
          <a:xfrm>
            <a:off x="6855840" y="3600000"/>
            <a:ext cx="883440" cy="88344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7"/>
          <a:stretch/>
        </p:blipFill>
        <p:spPr>
          <a:xfrm>
            <a:off x="10275840" y="3615840"/>
            <a:ext cx="883440" cy="88344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8"/>
          <a:stretch/>
        </p:blipFill>
        <p:spPr>
          <a:xfrm>
            <a:off x="11399040" y="2520000"/>
            <a:ext cx="2820240" cy="282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 32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Заключение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96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883FED1-9655-4136-85B2-0717CA4F50B1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522036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276840" y="1071000"/>
            <a:ext cx="11602800" cy="79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 </a:t>
            </a: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Итоги преддипломной практики: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Проведен анализ предметной области и аналогов.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Обоснована актуальность разработки прототипа с фокусом на проактивное информирование пользователя.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Спроектирована архитектура ИС, смоделированы бизнес-процессы, сформулированы требования.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Выбран стек технологий и средства разработки.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Разработан и продемонстрирован прототип мобильного приложения, реализующий ключевые функции.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Ключевое отличие решения: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 Акцент на проактивном уведомлении пользователя о риске до завершения операции, наглядной визуализации и улучшении пользовательского опыта.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Практическая значимость:</a:t>
            </a:r>
            <a:r>
              <a:rPr b="1" lang="ru-RU" sz="1600" spc="-1" strike="noStrike">
                <a:solidFill>
                  <a:srgbClr val="1f4e79"/>
                </a:solidFill>
                <a:latin typeface="Outfit Extra Bold"/>
              </a:rPr>
              <a:t> 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Создана теоретическая и технологическая база для дальнейшей разработки. Приобретены навыки системного проектирования и разработки ПО.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  </a:t>
            </a: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Дальнейшие шаги (в рамках ВКР):</a:t>
            </a:r>
            <a:r>
              <a:rPr b="1" lang="ru-RU" sz="1600" spc="-1" strike="noStrike">
                <a:solidFill>
                  <a:srgbClr val="1f4e79"/>
                </a:solidFill>
                <a:latin typeface="Outfit Extra Bold"/>
              </a:rPr>
              <a:t> 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Полная реализация функционала, тестирование, 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	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   анализ результатов, описание бизнес-плана.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260000" y="2238120"/>
            <a:ext cx="10969200" cy="262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ts val="65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accent5">
                    <a:lumMod val="50000"/>
                  </a:schemeClr>
                </a:solidFill>
                <a:latin typeface="Tomorrow Semi Bold"/>
                <a:ea typeface="Tomorrow Semi Bold"/>
              </a:rPr>
              <a:t>Разработка мобильного приложения </a:t>
            </a:r>
            <a:br>
              <a:rPr sz="3200"/>
            </a:br>
            <a:r>
              <a:rPr b="0" lang="en-US" sz="3200" spc="-1" strike="noStrike">
                <a:solidFill>
                  <a:schemeClr val="accent5">
                    <a:lumMod val="50000"/>
                  </a:schemeClr>
                </a:solidFill>
                <a:latin typeface="Tomorrow Semi Bold"/>
                <a:ea typeface="Tomorrow Semi Bold"/>
              </a:rPr>
              <a:t>для определения мошеннических транзакций в банках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 12"/>
          <p:cNvSpPr/>
          <p:nvPr/>
        </p:nvSpPr>
        <p:spPr>
          <a:xfrm>
            <a:off x="1828440" y="402840"/>
            <a:ext cx="10969200" cy="118404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292934"/>
                </a:solidFill>
                <a:latin typeface="Times New Roman"/>
                <a:ea typeface="Verdana"/>
              </a:rPr>
              <a:t>РОСЖЕЛДОР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292934"/>
                </a:solidFill>
                <a:latin typeface="Times New Roman"/>
                <a:ea typeface="Verdana"/>
              </a:rPr>
              <a:t>ФЕДЕРАЛЬНОЕ ГОСУДАРСТВЕННОЕ БЮДЖЕТНОЕ ОБРАЗОВАТЕЛЬНОЕ УЧРЕЖДЕНИЕ ВЫСШЕГО ОБРАЗОВАНИЯ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292934"/>
                </a:solidFill>
                <a:latin typeface="Times New Roman"/>
                <a:ea typeface="Verdana"/>
              </a:rPr>
              <a:t>«СИБИРСКИЙ ГОСУДАРСТВЕННЫЙ УНИВЕРСИТЕТ ПУТЕЙ СООБЩЕНИЯ» 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pc="-1" strike="noStrike">
                <a:solidFill>
                  <a:srgbClr val="292934"/>
                </a:solidFill>
                <a:latin typeface="Times New Roman"/>
                <a:ea typeface="Verdana"/>
              </a:rPr>
              <a:t>(СГУПС)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Picture 3" descr="факультет Бизнес-информатика"/>
          <p:cNvPicPr/>
          <p:nvPr/>
        </p:nvPicPr>
        <p:blipFill>
          <a:blip r:embed="rId1"/>
          <a:stretch/>
        </p:blipFill>
        <p:spPr>
          <a:xfrm>
            <a:off x="13160880" y="469440"/>
            <a:ext cx="1131480" cy="1131480"/>
          </a:xfrm>
          <a:prstGeom prst="rect">
            <a:avLst/>
          </a:prstGeom>
          <a:ln w="0">
            <a:noFill/>
          </a:ln>
        </p:spPr>
      </p:pic>
      <p:pic>
        <p:nvPicPr>
          <p:cNvPr id="302" name="Рисунок 3" descr=""/>
          <p:cNvPicPr/>
          <p:nvPr/>
        </p:nvPicPr>
        <p:blipFill>
          <a:blip r:embed="rId2"/>
          <a:stretch/>
        </p:blipFill>
        <p:spPr>
          <a:xfrm>
            <a:off x="61560" y="563040"/>
            <a:ext cx="1763640" cy="810720"/>
          </a:xfrm>
          <a:prstGeom prst="rect">
            <a:avLst/>
          </a:prstGeom>
          <a:ln w="0">
            <a:noFill/>
          </a:ln>
        </p:spPr>
      </p:pic>
      <p:sp>
        <p:nvSpPr>
          <p:cNvPr id="303" name="Title 5"/>
          <p:cNvSpPr/>
          <p:nvPr/>
        </p:nvSpPr>
        <p:spPr>
          <a:xfrm>
            <a:off x="2242080" y="7621560"/>
            <a:ext cx="1014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292934"/>
                </a:solidFill>
                <a:latin typeface="Book Antiqua"/>
                <a:ea typeface="Verdana"/>
              </a:rPr>
              <a:t>Новосибирск, 2025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itle 6"/>
          <p:cNvSpPr/>
          <p:nvPr/>
        </p:nvSpPr>
        <p:spPr>
          <a:xfrm>
            <a:off x="9935640" y="4475880"/>
            <a:ext cx="4193640" cy="286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Выполнил студент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группы БПИ-411  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Рязанов К. В. 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Научный руководитель:   к.т.н., доцент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pc="-1" strike="noStrike">
                <a:solidFill>
                  <a:srgbClr val="292934"/>
                </a:solidFill>
                <a:latin typeface="Book Antiqua"/>
                <a:ea typeface="Verdana"/>
              </a:rPr>
              <a:t>В. Г. Кобылянский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 5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Цель и задачи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 6"/>
          <p:cNvSpPr/>
          <p:nvPr/>
        </p:nvSpPr>
        <p:spPr>
          <a:xfrm>
            <a:off x="406440" y="1260000"/>
            <a:ext cx="12732840" cy="16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20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Цель: 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600" spc="-1" strike="noStrike">
                <a:solidFill>
                  <a:srgbClr val="3465a4"/>
                </a:solidFill>
                <a:latin typeface="Outfit Extra Bold"/>
                <a:ea typeface="Outfit Extra Bold"/>
              </a:rPr>
              <a:t>Разработка прототипа мобильного банка, демонстрирующего улучшенные механизмы 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600" spc="-1" strike="noStrike">
                <a:solidFill>
                  <a:srgbClr val="3465a4"/>
                </a:solidFill>
                <a:latin typeface="Outfit Extra Bold"/>
                <a:ea typeface="Outfit Extra Bold"/>
              </a:rPr>
              <a:t>взаимодействия пользователя с рисками мошеннических транзакций. 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26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12579B5-59C7-47ED-B475-BD6787B5C1EA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522036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360000" y="2700000"/>
            <a:ext cx="12779280" cy="61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1" lang="en-US" sz="220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Задачи: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pc="-1" strike="noStrike">
                <a:solidFill>
                  <a:srgbClr val="3465a4"/>
                </a:solidFill>
                <a:latin typeface="Outfit Extra Bold"/>
                <a:ea typeface="Outfit Extra Bold"/>
              </a:rPr>
              <a:t>Провести анализ предметной области выявления и предотвращения мошеннических транзакций в мобильном банкинге.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pc="-1" strike="noStrike">
                <a:solidFill>
                  <a:srgbClr val="3465a4"/>
                </a:solidFill>
                <a:latin typeface="Outfit Extra Bold"/>
                <a:ea typeface="Outfit Extra Bold"/>
              </a:rPr>
              <a:t>Исследовать существующие аналоги антифрод-систем и подходов к уведомлению пользователей.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pc="-1" strike="noStrike">
                <a:solidFill>
                  <a:srgbClr val="3465a4"/>
                </a:solidFill>
                <a:latin typeface="Outfit Extra Bold"/>
                <a:ea typeface="Outfit Extra Bold"/>
              </a:rPr>
              <a:t>Обосновать актуальность разработки прототипа с фокусом на улучшение пользовательского опыта и проактивное информирование.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pc="-1" strike="noStrike">
                <a:solidFill>
                  <a:srgbClr val="3465a4"/>
                </a:solidFill>
                <a:latin typeface="Outfit Extra Bold"/>
                <a:ea typeface="Outfit Extra Bold"/>
              </a:rPr>
              <a:t>Спроектировать архитектуру информационной системы и смоделировать бизнес-процессы.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pc="-1" strike="noStrike">
                <a:solidFill>
                  <a:srgbClr val="3465a4"/>
                </a:solidFill>
                <a:latin typeface="Outfit Extra Bold"/>
                <a:ea typeface="Outfit Extra Bold"/>
              </a:rPr>
              <a:t>Разработать компоненты прототипа: Backend (ASP.NET Core 8), Frontend (Android/Kotlin), БД (PostgreSQL 16).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pc="-1" strike="noStrike">
                <a:solidFill>
                  <a:srgbClr val="3465a4"/>
                </a:solidFill>
                <a:latin typeface="Outfit Extra Bold"/>
                <a:ea typeface="Outfit Extra Bold"/>
              </a:rPr>
              <a:t>Продемонстрировать работу прототипа по симуляции анализа транзакций и информированию пользователя о рисках.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 0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Описание предметной области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149A16C-D59C-4DA4-AC18-A3950486216E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522000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276480" y="1080000"/>
            <a:ext cx="11602800" cy="25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Сфера:</a:t>
            </a:r>
            <a:r>
              <a:rPr b="1" lang="ru-RU" sz="1600" spc="-1" strike="noStrike">
                <a:solidFill>
                  <a:srgbClr val="1f4e79"/>
                </a:solidFill>
                <a:latin typeface="Outfit Extra Bold"/>
              </a:rPr>
              <a:t> 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Выявление и предотвращение мошеннических транзакций в мобильных банковских приложениях.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Проблема:</a:t>
            </a:r>
            <a:r>
              <a:rPr b="1" lang="ru-RU" sz="1600" spc="-1" strike="noStrike">
                <a:solidFill>
                  <a:srgbClr val="1f4e79"/>
                </a:solidFill>
                <a:latin typeface="Outfit Extra Bold"/>
              </a:rPr>
              <a:t> 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Рост объема мобильных операций сопровождается ростом числа и изощренности мошеннических атак.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331560" y="3060000"/>
            <a:ext cx="6867720" cy="33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Основные угрозы: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Фишинг и социальная инженерия (~45% атак).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Вредоносные приложения, маскирующиеся под банковские.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DeepFake-технологии для имитации сотрудников банка.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7960320" y="2900880"/>
            <a:ext cx="6075360" cy="31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pc="-1" strike="noStrike">
                <a:solidFill>
                  <a:srgbClr val="1f4e79"/>
                </a:solidFill>
                <a:latin typeface="Outfit Extra Bold"/>
              </a:rPr>
              <a:t>Существующие меры противодействия: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Информирование клиентов.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Антивирусное ПО.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Системы поведенческого анализа на основе ML.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Регуляторные требования (ЦБ РФ, ФЗ-115).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360000" y="6333120"/>
            <a:ext cx="12587760" cy="11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200" spc="-1" strike="noStrike">
                <a:solidFill>
                  <a:srgbClr val="1f4e79"/>
                </a:solidFill>
                <a:latin typeface="Outfit Extra Bold"/>
              </a:rPr>
              <a:t>Вывод: </a:t>
            </a:r>
            <a:r>
              <a:rPr b="1" lang="ru-RU" sz="2200" spc="-1" strike="noStrike">
                <a:solidFill>
                  <a:srgbClr val="3465a4"/>
                </a:solidFill>
                <a:latin typeface="Outfit Extra Bold"/>
              </a:rPr>
              <a:t>Несмотря на меры, угроза остается серьезной, требуется разработка 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200" spc="-1" strike="noStrike">
                <a:solidFill>
                  <a:srgbClr val="3465a4"/>
                </a:solidFill>
                <a:latin typeface="Outfit Extra Bold"/>
              </a:rPr>
              <a:t>эффективных инструментов защиты с фокусом на пользователя</a:t>
            </a:r>
            <a:r>
              <a:rPr b="0" lang="ru-RU" sz="2200" spc="-1" strike="noStrike">
                <a:solidFill>
                  <a:srgbClr val="3465a4"/>
                </a:solidFill>
                <a:latin typeface="Outfit Extra Bold"/>
              </a:rPr>
              <a:t>.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 14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Описание аналогов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92CE2D5E-C6CF-499B-A51D-21B18D820FC1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522000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276480" y="1080000"/>
            <a:ext cx="11602800" cy="775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Используемые подходы: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Алгоритмы машинного обучения (AI Fraud Detection СберБанка).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Поведенческий анализ (анализ &gt;150 параметров).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Многофакторная аутентификация (Face ID, SMS, биометрия).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Системы реального времени (VTB Anti-Fraud).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Адаптивная аутентификация (Т-Банк).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Интеграция с внешними системами (API ФНС, графовые алгоритмы ЦБ)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Ограничения аналогов: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Часто реактивный подход (блокировка постфактум);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Недостаточная персонализация проверок;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Механизмы уведомления могут вызывать раздражение пользователей (68% по опросу НИУ ВШЭ);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10080000" y="1895400"/>
            <a:ext cx="1744560" cy="62424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11627280" y="1119600"/>
            <a:ext cx="2592360" cy="42984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11700000" y="2705400"/>
            <a:ext cx="1533960" cy="53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 34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Актуальность разработки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47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5C53D2-7514-4EB6-A82C-956942DA9BCF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522000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276480" y="1080360"/>
            <a:ext cx="11602800" cy="79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Недостатки существующих систем:</a:t>
            </a:r>
            <a:r>
              <a:rPr b="1" lang="ru-RU" sz="1600" spc="-1" strike="noStrike">
                <a:solidFill>
                  <a:srgbClr val="1f4e79"/>
                </a:solidFill>
                <a:latin typeface="Outfit Extra Bold"/>
              </a:rPr>
              <a:t> 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Несмотря на эффективность (снижение мошенничества на 18-34%), сохраняются проблемы: реактивность, недостаточная интеграция, неоптимальное взаимодействие с пользователем.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Потребность:</a:t>
            </a:r>
            <a:r>
              <a:rPr b="1" lang="ru-RU" sz="1600" spc="-1" strike="noStrike">
                <a:solidFill>
                  <a:srgbClr val="1f4e79"/>
                </a:solidFill>
                <a:latin typeface="Outfit Extra Bold"/>
              </a:rPr>
              <a:t> 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Необходимость в предиктивном решении, которое проактивно уведомляет клиента о риске до завершения транзакции.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Отличие от аналогов: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Проактивное информирование: Мгновенные уведомления о риске перед подтверждением операции.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Повышение контроля пользователя: Возможность осознанно подтвердить или отклонить операцию.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Улучшение User Experience: Наглядная визуализация риска, интуитивно понятный интерфейс, ненавязчивые уведомления.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Интерактивное обучение: Повышение финансовой грамотности пользователя.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Значимость:</a:t>
            </a:r>
            <a:r>
              <a:rPr b="1" lang="ru-RU" sz="1600" spc="-1" strike="noStrike">
                <a:solidFill>
                  <a:srgbClr val="1f4e79"/>
                </a:solidFill>
                <a:latin typeface="Outfit Extra Bold"/>
              </a:rPr>
              <a:t> 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Повышение безопасности и удобства мобильного банкинга, укрепление доверия к финансовым учреждениям.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 3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Бизнес-процессы №1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B90F896-D025-49ED-8E7F-84CE0642287D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 2"/>
          <p:cNvSpPr/>
          <p:nvPr/>
        </p:nvSpPr>
        <p:spPr>
          <a:xfrm>
            <a:off x="360000" y="1440000"/>
            <a:ext cx="8818200" cy="44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450360"/>
              </a:tabLst>
            </a:pP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522036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1800000" y="1266120"/>
            <a:ext cx="3779640" cy="326988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7895880" y="1227240"/>
            <a:ext cx="6323760" cy="597240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4"/>
          <a:stretch/>
        </p:blipFill>
        <p:spPr>
          <a:xfrm>
            <a:off x="720000" y="4824720"/>
            <a:ext cx="2519640" cy="237492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5"/>
          <a:stretch/>
        </p:blipFill>
        <p:spPr>
          <a:xfrm>
            <a:off x="3600000" y="4860000"/>
            <a:ext cx="3987360" cy="23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 7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Бизнес-процессы №2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8C74C2C-B7FA-4CD5-9D8D-049439E2CBB5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 10"/>
          <p:cNvSpPr/>
          <p:nvPr/>
        </p:nvSpPr>
        <p:spPr>
          <a:xfrm>
            <a:off x="360000" y="1440000"/>
            <a:ext cx="8818200" cy="44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522036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3246840" y="986040"/>
            <a:ext cx="6472800" cy="66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 9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Используемые в разработке технологии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67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38F412F-6C71-4403-992A-3BE43D2CA3CD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522036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276840" y="1071000"/>
            <a:ext cx="11602800" cy="79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  </a:t>
            </a: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Архитектура:</a:t>
            </a:r>
            <a:r>
              <a:rPr b="1" lang="ru-RU" sz="1600" spc="-1" strike="noStrike">
                <a:solidFill>
                  <a:srgbClr val="1f4e79"/>
                </a:solidFill>
                <a:latin typeface="Outfit Extra Bold"/>
              </a:rPr>
              <a:t> 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Сервис-ориентированный подход (SOA)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  </a:t>
            </a: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Компоненты: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Backend (Серверный модуль): ASP.NET Core 8 (C#), .NET 8 LTS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Frontend (Клиентский модуль): Android (Kotlin SDK), мин. API 24 (Android 7.0) – целевой API 34 (Android 14)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База данных: PostgreSQL 16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Модуль анализа: Anti-Fraud Engine (Api + ML model)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Средства разработки: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IDE: Microsoft Visual Studio 2022 (Backend), Android Studio Hedgehog | 2023.1.1+ (Frontend)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Управление БД: PgAdmin 4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Контроль версий: Git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  </a:t>
            </a:r>
            <a:r>
              <a:rPr b="1" lang="ru-RU" sz="2000" spc="-1" strike="noStrike">
                <a:solidFill>
                  <a:srgbClr val="1f4e79"/>
                </a:solidFill>
                <a:latin typeface="Outfit Extra Bold"/>
              </a:rPr>
              <a:t>Ключевые возможности стека  :</a:t>
            </a:r>
            <a:r>
              <a:rPr b="1" lang="ru-RU" sz="1600" spc="-1" strike="noStrike">
                <a:solidFill>
                  <a:srgbClr val="1f4e79"/>
                </a:solidFill>
                <a:latin typeface="Outfit Extra Bold"/>
              </a:rPr>
              <a:t> </a:t>
            </a:r>
            <a:r>
              <a:rPr b="1" lang="ru-RU" sz="1600" spc="-1" strike="noStrike">
                <a:solidFill>
                  <a:srgbClr val="3465a4"/>
                </a:solidFill>
                <a:latin typeface="Outfit Extra Bold"/>
              </a:rPr>
              <a:t>Высокая производительность, асинхронность, безопасность, современные подходы к разработке UI, поддержка ACID для БД.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 4"/>
          <p:cNvSpPr/>
          <p:nvPr/>
        </p:nvSpPr>
        <p:spPr>
          <a:xfrm>
            <a:off x="360000" y="187560"/>
            <a:ext cx="9718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1f4e79"/>
                </a:solidFill>
                <a:latin typeface="Outfit Extra Bold"/>
                <a:ea typeface="Outfit Extra Bold"/>
              </a:rPr>
              <a:t>Демонстрирация рабочего продукта №1</a:t>
            </a:r>
            <a:endParaRPr b="0" lang="ru-RU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 8"/>
          <p:cNvSpPr/>
          <p:nvPr/>
        </p:nvSpPr>
        <p:spPr>
          <a:xfrm>
            <a:off x="406440" y="1620000"/>
            <a:ext cx="11651760" cy="59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520" cy="740880"/>
          </a:xfrm>
          <a:prstGeom prst="rect">
            <a:avLst/>
          </a:prstGeom>
          <a:ln w="0">
            <a:noFill/>
          </a:ln>
        </p:spPr>
      </p:pic>
      <p:sp>
        <p:nvSpPr>
          <p:cNvPr id="273" name=""/>
          <p:cNvSpPr/>
          <p:nvPr/>
        </p:nvSpPr>
        <p:spPr>
          <a:xfrm>
            <a:off x="14221080" y="7740000"/>
            <a:ext cx="34171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287EBA3-B7ED-4A56-9B01-A7BF455737F0}" type="slidenum">
              <a:rPr b="0" lang="ru-RU" sz="2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5220360" y="7753680"/>
            <a:ext cx="3157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Рязанов Кирилл Вадимович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720000" y="1440000"/>
            <a:ext cx="2519280" cy="503928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/>
        </p:blipFill>
        <p:spPr>
          <a:xfrm>
            <a:off x="4320000" y="1440000"/>
            <a:ext cx="2519280" cy="503928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4"/>
          <a:stretch/>
        </p:blipFill>
        <p:spPr>
          <a:xfrm>
            <a:off x="7740000" y="1440000"/>
            <a:ext cx="2519280" cy="503928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5"/>
          <a:stretch/>
        </p:blipFill>
        <p:spPr>
          <a:xfrm>
            <a:off x="11160000" y="1440000"/>
            <a:ext cx="2519280" cy="503928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6"/>
          <a:stretch/>
        </p:blipFill>
        <p:spPr>
          <a:xfrm>
            <a:off x="3420000" y="3600000"/>
            <a:ext cx="883440" cy="88344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7"/>
          <a:stretch/>
        </p:blipFill>
        <p:spPr>
          <a:xfrm>
            <a:off x="6855840" y="3600000"/>
            <a:ext cx="883440" cy="88344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8"/>
          <a:stretch/>
        </p:blipFill>
        <p:spPr>
          <a:xfrm>
            <a:off x="10275840" y="3615840"/>
            <a:ext cx="883440" cy="88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Application>LibreOffice/7.5.1.2$Windows_X86_64 LibreOffice_project/fcbaee479e84c6cd81291587d2ee68cba099e129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2025-01-23T11:35:04Z</dcterms:created>
  <dc:creator>PptxGenJS</dc:creator>
  <dc:description/>
  <dc:language>ru-RU</dc:language>
  <cp:lastModifiedBy/>
  <dcterms:modified xsi:type="dcterms:W3CDTF">2025-04-26T10:24:47Z</dcterms:modified>
  <cp:revision>22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